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5" d="100"/>
          <a:sy n="65" d="100"/>
        </p:scale>
        <p:origin x="-67" y="-36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8AF62-251F-4357-A448-67CCF4694B6E}" type="datetimeFigureOut">
              <a:rPr lang="sl-SI" smtClean="0"/>
              <a:t>27.05.2015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96329-16A6-4DA8-8FC4-7AC7D09D6907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1219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96329-16A6-4DA8-8FC4-7AC7D09D6907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5934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96329-16A6-4DA8-8FC4-7AC7D09D6907}" type="slidenum">
              <a:rPr lang="sl-SI" smtClean="0"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593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77C22-9FC0-452E-927D-C519FC2DDE22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87882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FDBCC-B696-43A0-B45C-6511A4B5801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9965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AF210-0727-4D31-9D0E-63BCB3F48604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87760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D1059-49CD-4A22-9449-0A35343BC3D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469962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F0FEC-156F-48D8-BEAB-5295F894AAD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75823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1A7C2-74DB-4422-A997-53E6A2BD4DF7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0104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23D9B-3EDF-4D8D-A3DC-16A3544571E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981513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60E6E-7A44-4682-8AD9-408977AB7A13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179983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E7102-C8A1-4FD0-8A14-143FA50C27B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608033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B735F-E4A5-4820-9FBB-430742145D4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561543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979A1-C662-49CC-90C8-E10F3A6055B1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17507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399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3399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399"/>
                </a:solidFill>
                <a:latin typeface="+mn-lt"/>
              </a:defRPr>
            </a:lvl1pPr>
          </a:lstStyle>
          <a:p>
            <a:fld id="{017E1990-6AB8-45FC-82E0-0475EA3D554F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33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33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33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331640" y="260649"/>
            <a:ext cx="6908304" cy="936104"/>
          </a:xfrm>
        </p:spPr>
        <p:txBody>
          <a:bodyPr/>
          <a:lstStyle/>
          <a:p>
            <a:r>
              <a:rPr lang="sl-SI" dirty="0"/>
              <a:t/>
            </a:r>
            <a:br>
              <a:rPr lang="sl-SI" dirty="0"/>
            </a:br>
            <a:r>
              <a:rPr lang="sl-SI" sz="4000" dirty="0" smtClean="0"/>
              <a:t>KADROVSKI NAČRT 2015</a:t>
            </a:r>
            <a:br>
              <a:rPr lang="sl-SI" sz="4000" dirty="0" smtClean="0"/>
            </a:br>
            <a:endParaRPr lang="sl-SI" sz="40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15616" y="1196752"/>
            <a:ext cx="6440760" cy="4536504"/>
          </a:xfrm>
        </p:spPr>
        <p:txBody>
          <a:bodyPr/>
          <a:lstStyle/>
          <a:p>
            <a:pPr algn="l"/>
            <a:r>
              <a:rPr lang="sl-SI" sz="1300" dirty="0" smtClean="0">
                <a:solidFill>
                  <a:schemeClr val="tx2"/>
                </a:solidFill>
              </a:rPr>
              <a:t>Viri </a:t>
            </a:r>
            <a:r>
              <a:rPr lang="sl-SI" sz="1300" dirty="0" err="1" smtClean="0">
                <a:solidFill>
                  <a:schemeClr val="tx2"/>
                </a:solidFill>
              </a:rPr>
              <a:t>financiranja		št</a:t>
            </a:r>
            <a:r>
              <a:rPr lang="sl-SI" sz="1300" dirty="0" smtClean="0">
                <a:solidFill>
                  <a:schemeClr val="tx2"/>
                </a:solidFill>
              </a:rPr>
              <a:t>. </a:t>
            </a:r>
            <a:r>
              <a:rPr lang="sl-SI" sz="1300" dirty="0" err="1" smtClean="0">
                <a:solidFill>
                  <a:schemeClr val="tx2"/>
                </a:solidFill>
              </a:rPr>
              <a:t>zap</a:t>
            </a:r>
            <a:r>
              <a:rPr lang="sl-SI" sz="1300" dirty="0" smtClean="0">
                <a:solidFill>
                  <a:schemeClr val="tx2"/>
                </a:solidFill>
              </a:rPr>
              <a:t>. 1.1.2015 	št. </a:t>
            </a:r>
            <a:r>
              <a:rPr lang="sl-SI" sz="1300" dirty="0" err="1" smtClean="0">
                <a:solidFill>
                  <a:schemeClr val="tx2"/>
                </a:solidFill>
              </a:rPr>
              <a:t>zap</a:t>
            </a:r>
            <a:r>
              <a:rPr lang="sl-SI" sz="1300" dirty="0" smtClean="0">
                <a:solidFill>
                  <a:schemeClr val="tx2"/>
                </a:solidFill>
              </a:rPr>
              <a:t>. </a:t>
            </a:r>
            <a:r>
              <a:rPr lang="sl-SI" sz="1300" dirty="0" smtClean="0">
                <a:solidFill>
                  <a:schemeClr val="tx2"/>
                </a:solidFill>
              </a:rPr>
              <a:t>1.1.2016</a:t>
            </a:r>
          </a:p>
          <a:p>
            <a:pPr algn="l"/>
            <a:endParaRPr lang="sl-SI" sz="1300" dirty="0" smtClean="0">
              <a:solidFill>
                <a:schemeClr val="tx2"/>
              </a:solidFill>
            </a:endParaRPr>
          </a:p>
          <a:p>
            <a:pPr algn="l"/>
            <a:r>
              <a:rPr lang="sl-SI" sz="1500" b="1" dirty="0" smtClean="0"/>
              <a:t>Državni </a:t>
            </a:r>
            <a:r>
              <a:rPr lang="sl-SI" sz="1500" b="1" dirty="0" smtClean="0"/>
              <a:t>proračun MIZŠ</a:t>
            </a:r>
            <a:r>
              <a:rPr lang="sl-SI" sz="1500" dirty="0" smtClean="0"/>
              <a:t>	</a:t>
            </a:r>
            <a:r>
              <a:rPr lang="sl-SI" sz="1500" b="1" dirty="0" smtClean="0"/>
              <a:t>126,58</a:t>
            </a:r>
            <a:r>
              <a:rPr lang="sl-SI" sz="1500" dirty="0" smtClean="0"/>
              <a:t>		</a:t>
            </a:r>
            <a:r>
              <a:rPr lang="sl-SI" sz="1500" b="1" dirty="0" smtClean="0"/>
              <a:t>133,54</a:t>
            </a:r>
          </a:p>
          <a:p>
            <a:pPr algn="l"/>
            <a:endParaRPr lang="sl-SI" sz="1500" b="1" dirty="0" smtClean="0"/>
          </a:p>
          <a:p>
            <a:pPr algn="l"/>
            <a:r>
              <a:rPr lang="sl-SI" sz="1500" b="1" i="1" dirty="0" smtClean="0">
                <a:solidFill>
                  <a:schemeClr val="tx2"/>
                </a:solidFill>
              </a:rPr>
              <a:t>PED.DEL.</a:t>
            </a:r>
            <a:r>
              <a:rPr lang="sl-SI" sz="1500" dirty="0" smtClean="0">
                <a:solidFill>
                  <a:schemeClr val="tx2"/>
                </a:solidFill>
              </a:rPr>
              <a:t> + </a:t>
            </a:r>
            <a:r>
              <a:rPr lang="sl-SI" sz="1500" i="1" u="sng" dirty="0" smtClean="0">
                <a:solidFill>
                  <a:schemeClr val="tx2"/>
                </a:solidFill>
              </a:rPr>
              <a:t>4,57 del d.m.</a:t>
            </a:r>
            <a:r>
              <a:rPr lang="sl-SI" sz="1500" i="1" dirty="0" smtClean="0">
                <a:solidFill>
                  <a:schemeClr val="tx2"/>
                </a:solidFill>
              </a:rPr>
              <a:t> </a:t>
            </a:r>
            <a:r>
              <a:rPr lang="sl-SI" sz="1500" dirty="0" smtClean="0">
                <a:solidFill>
                  <a:schemeClr val="tx2"/>
                </a:solidFill>
              </a:rPr>
              <a:t>(+3,00 oddelki razredne stopnje;</a:t>
            </a:r>
          </a:p>
          <a:p>
            <a:pPr algn="l"/>
            <a:r>
              <a:rPr lang="sl-SI" sz="1500" dirty="0" smtClean="0">
                <a:solidFill>
                  <a:schemeClr val="tx2"/>
                </a:solidFill>
              </a:rPr>
              <a:t>+0,27 nemščina; +0,80 OPB; + 0,50 drugi učitelj v 1. razredu) </a:t>
            </a:r>
          </a:p>
          <a:p>
            <a:pPr algn="l"/>
            <a:r>
              <a:rPr lang="sl-SI" sz="1500" b="1" i="1" dirty="0" smtClean="0">
                <a:solidFill>
                  <a:schemeClr val="tx2"/>
                </a:solidFill>
              </a:rPr>
              <a:t>NEPED.DEL.</a:t>
            </a:r>
            <a:r>
              <a:rPr lang="sl-SI" sz="1500" dirty="0" smtClean="0">
                <a:solidFill>
                  <a:schemeClr val="tx2"/>
                </a:solidFill>
              </a:rPr>
              <a:t> + </a:t>
            </a:r>
            <a:r>
              <a:rPr lang="sl-SI" sz="1500" i="1" u="sng" dirty="0" smtClean="0">
                <a:solidFill>
                  <a:schemeClr val="tx2"/>
                </a:solidFill>
              </a:rPr>
              <a:t>2,39 del.d.m. </a:t>
            </a:r>
            <a:r>
              <a:rPr lang="sl-SI" sz="1500" dirty="0" smtClean="0">
                <a:solidFill>
                  <a:schemeClr val="tx2"/>
                </a:solidFill>
              </a:rPr>
              <a:t>(-0,25 MŠ </a:t>
            </a:r>
            <a:r>
              <a:rPr lang="sl-SI" sz="1500" dirty="0" err="1" smtClean="0">
                <a:solidFill>
                  <a:schemeClr val="tx2"/>
                </a:solidFill>
              </a:rPr>
              <a:t>kuh</a:t>
            </a:r>
            <a:r>
              <a:rPr lang="sl-SI" sz="1500" dirty="0" smtClean="0">
                <a:solidFill>
                  <a:schemeClr val="tx2"/>
                </a:solidFill>
              </a:rPr>
              <a:t>., -0,50 MŠ čist., </a:t>
            </a:r>
          </a:p>
          <a:p>
            <a:pPr algn="l"/>
            <a:r>
              <a:rPr lang="sl-SI" sz="1500" dirty="0" smtClean="0">
                <a:solidFill>
                  <a:schemeClr val="tx2"/>
                </a:solidFill>
              </a:rPr>
              <a:t>+0,03 VG </a:t>
            </a:r>
            <a:r>
              <a:rPr lang="sl-SI" sz="1500" dirty="0" err="1" smtClean="0">
                <a:solidFill>
                  <a:schemeClr val="tx2"/>
                </a:solidFill>
              </a:rPr>
              <a:t>kuh</a:t>
            </a:r>
            <a:r>
              <a:rPr lang="sl-SI" sz="1500" dirty="0" smtClean="0">
                <a:solidFill>
                  <a:schemeClr val="tx2"/>
                </a:solidFill>
              </a:rPr>
              <a:t>., +0,25 VG čist., +0,02 Krka </a:t>
            </a:r>
            <a:r>
              <a:rPr lang="sl-SI" sz="1500" dirty="0" err="1" smtClean="0">
                <a:solidFill>
                  <a:schemeClr val="tx2"/>
                </a:solidFill>
              </a:rPr>
              <a:t>kuh</a:t>
            </a:r>
            <a:r>
              <a:rPr lang="sl-SI" sz="1500" dirty="0" smtClean="0">
                <a:solidFill>
                  <a:schemeClr val="tx2"/>
                </a:solidFill>
              </a:rPr>
              <a:t>.,</a:t>
            </a:r>
          </a:p>
          <a:p>
            <a:pPr algn="l"/>
            <a:r>
              <a:rPr lang="sl-SI" sz="1500" dirty="0" smtClean="0">
                <a:solidFill>
                  <a:schemeClr val="tx2"/>
                </a:solidFill>
              </a:rPr>
              <a:t> -0,10 Muljava gospodinjec, -1,00 Zagradec gospod., + 0,44 </a:t>
            </a:r>
            <a:r>
              <a:rPr lang="sl-SI" sz="1500" dirty="0" err="1" smtClean="0">
                <a:solidFill>
                  <a:schemeClr val="tx2"/>
                </a:solidFill>
              </a:rPr>
              <a:t>kuh</a:t>
            </a:r>
            <a:r>
              <a:rPr lang="sl-SI" sz="1500" dirty="0" smtClean="0">
                <a:solidFill>
                  <a:schemeClr val="tx2"/>
                </a:solidFill>
              </a:rPr>
              <a:t>.,</a:t>
            </a:r>
          </a:p>
          <a:p>
            <a:pPr algn="l"/>
            <a:r>
              <a:rPr lang="sl-SI" sz="1500" dirty="0" smtClean="0">
                <a:solidFill>
                  <a:schemeClr val="tx2"/>
                </a:solidFill>
              </a:rPr>
              <a:t> +3,50 čistilec)</a:t>
            </a:r>
          </a:p>
          <a:p>
            <a:pPr algn="l"/>
            <a:endParaRPr lang="sl-SI" sz="1500" dirty="0" smtClean="0"/>
          </a:p>
          <a:p>
            <a:pPr algn="l"/>
            <a:r>
              <a:rPr lang="sl-SI" sz="1500" b="1" dirty="0" smtClean="0"/>
              <a:t>Proračun občina Iv. Gorica</a:t>
            </a:r>
            <a:r>
              <a:rPr lang="sl-SI" sz="1500" dirty="0" smtClean="0"/>
              <a:t>	   </a:t>
            </a:r>
            <a:r>
              <a:rPr lang="sl-SI" sz="1500" b="1" dirty="0" smtClean="0"/>
              <a:t>3,50</a:t>
            </a:r>
            <a:r>
              <a:rPr lang="sl-SI" sz="1500" dirty="0" smtClean="0"/>
              <a:t>		   </a:t>
            </a:r>
            <a:r>
              <a:rPr lang="sl-SI" sz="1500" b="1" dirty="0" smtClean="0"/>
              <a:t>4,63</a:t>
            </a:r>
          </a:p>
          <a:p>
            <a:pPr algn="l"/>
            <a:endParaRPr lang="sl-SI" sz="1500" b="1" dirty="0" smtClean="0"/>
          </a:p>
          <a:p>
            <a:pPr algn="l"/>
            <a:r>
              <a:rPr lang="sl-SI" sz="1500" b="1" i="1" dirty="0" smtClean="0">
                <a:solidFill>
                  <a:schemeClr val="tx2"/>
                </a:solidFill>
              </a:rPr>
              <a:t>NEPED.DEL. </a:t>
            </a:r>
            <a:r>
              <a:rPr lang="sl-SI" sz="1500" i="1" u="sng" dirty="0" smtClean="0">
                <a:solidFill>
                  <a:schemeClr val="tx2"/>
                </a:solidFill>
              </a:rPr>
              <a:t>+ 1,13 del.d.m. </a:t>
            </a:r>
            <a:r>
              <a:rPr lang="sl-SI" sz="1500" dirty="0" smtClean="0">
                <a:solidFill>
                  <a:schemeClr val="tx2"/>
                </a:solidFill>
              </a:rPr>
              <a:t>(kuhar Zagradec)</a:t>
            </a:r>
          </a:p>
          <a:p>
            <a:pPr algn="l"/>
            <a:endParaRPr lang="sl-SI" sz="1500" dirty="0" smtClean="0"/>
          </a:p>
          <a:p>
            <a:pPr algn="l"/>
            <a:r>
              <a:rPr lang="sl-SI" sz="1500" b="1" dirty="0" smtClean="0"/>
              <a:t>Zdrav življenjski slog</a:t>
            </a:r>
            <a:r>
              <a:rPr lang="sl-SI" sz="1500" dirty="0" smtClean="0"/>
              <a:t>	   </a:t>
            </a:r>
            <a:r>
              <a:rPr lang="sl-SI" sz="1500" b="1" dirty="0" smtClean="0"/>
              <a:t>1,00</a:t>
            </a:r>
            <a:r>
              <a:rPr lang="sl-SI" sz="1500" dirty="0" smtClean="0"/>
              <a:t>	 	   </a:t>
            </a:r>
            <a:r>
              <a:rPr lang="sl-SI" sz="1500" b="1" dirty="0" smtClean="0"/>
              <a:t>0,50</a:t>
            </a:r>
            <a:r>
              <a:rPr lang="sl-SI" sz="1500" dirty="0" smtClean="0"/>
              <a:t>  </a:t>
            </a:r>
          </a:p>
          <a:p>
            <a:pPr algn="l"/>
            <a:r>
              <a:rPr lang="sl-SI" sz="1500" dirty="0" smtClean="0">
                <a:solidFill>
                  <a:schemeClr val="tx2"/>
                </a:solidFill>
              </a:rPr>
              <a:t>(nadaljevanje projekta)</a:t>
            </a:r>
          </a:p>
          <a:p>
            <a:pPr algn="l"/>
            <a:endParaRPr lang="sl-SI" sz="1500" dirty="0" smtClean="0"/>
          </a:p>
          <a:p>
            <a:pPr algn="l"/>
            <a:r>
              <a:rPr lang="sl-SI" sz="1500" dirty="0" smtClean="0"/>
              <a:t>	</a:t>
            </a:r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476415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331640" y="260649"/>
            <a:ext cx="6908304" cy="936104"/>
          </a:xfrm>
        </p:spPr>
        <p:txBody>
          <a:bodyPr/>
          <a:lstStyle/>
          <a:p>
            <a:r>
              <a:rPr lang="sl-SI" dirty="0"/>
              <a:t/>
            </a:r>
            <a:br>
              <a:rPr lang="sl-SI" dirty="0"/>
            </a:br>
            <a:endParaRPr lang="sl-SI" sz="40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87624" y="1268760"/>
            <a:ext cx="6440760" cy="4536504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l"/>
            <a:r>
              <a:rPr lang="sl-SI" sz="1300" dirty="0" smtClean="0">
                <a:solidFill>
                  <a:schemeClr val="tx2"/>
                </a:solidFill>
              </a:rPr>
              <a:t>Viri </a:t>
            </a:r>
            <a:r>
              <a:rPr lang="sl-SI" sz="1300" dirty="0" err="1" smtClean="0">
                <a:solidFill>
                  <a:schemeClr val="tx2"/>
                </a:solidFill>
              </a:rPr>
              <a:t>financiranja		št</a:t>
            </a:r>
            <a:r>
              <a:rPr lang="sl-SI" sz="1300" dirty="0" smtClean="0">
                <a:solidFill>
                  <a:schemeClr val="tx2"/>
                </a:solidFill>
              </a:rPr>
              <a:t>. </a:t>
            </a:r>
            <a:r>
              <a:rPr lang="sl-SI" sz="1300" dirty="0" err="1" smtClean="0">
                <a:solidFill>
                  <a:schemeClr val="tx2"/>
                </a:solidFill>
              </a:rPr>
              <a:t>zap</a:t>
            </a:r>
            <a:r>
              <a:rPr lang="sl-SI" sz="1300" dirty="0" smtClean="0">
                <a:solidFill>
                  <a:schemeClr val="tx2"/>
                </a:solidFill>
              </a:rPr>
              <a:t>. 1.1.2015 	št. </a:t>
            </a:r>
            <a:r>
              <a:rPr lang="sl-SI" sz="1300" dirty="0" err="1" smtClean="0">
                <a:solidFill>
                  <a:schemeClr val="tx2"/>
                </a:solidFill>
              </a:rPr>
              <a:t>zap</a:t>
            </a:r>
            <a:r>
              <a:rPr lang="sl-SI" sz="1300" dirty="0" smtClean="0">
                <a:solidFill>
                  <a:schemeClr val="tx2"/>
                </a:solidFill>
              </a:rPr>
              <a:t>. 1.1.2016</a:t>
            </a:r>
          </a:p>
          <a:p>
            <a:pPr algn="l"/>
            <a:endParaRPr lang="sl-SI" sz="1500" dirty="0" smtClean="0"/>
          </a:p>
          <a:p>
            <a:pPr algn="l"/>
            <a:r>
              <a:rPr lang="sl-SI" sz="1500" b="1" dirty="0" smtClean="0"/>
              <a:t>Sredstva od prodaje blaga</a:t>
            </a:r>
          </a:p>
          <a:p>
            <a:pPr algn="l"/>
            <a:r>
              <a:rPr lang="sl-SI" sz="1500" b="1" dirty="0" smtClean="0"/>
              <a:t>in storitev na trgu (LS)</a:t>
            </a:r>
            <a:r>
              <a:rPr lang="sl-SI" sz="1500" dirty="0" smtClean="0"/>
              <a:t>	   </a:t>
            </a:r>
            <a:r>
              <a:rPr lang="sl-SI" sz="1500" b="1" dirty="0" smtClean="0"/>
              <a:t>4,24</a:t>
            </a:r>
            <a:r>
              <a:rPr lang="sl-SI" sz="1500" dirty="0" smtClean="0"/>
              <a:t>		   </a:t>
            </a:r>
            <a:r>
              <a:rPr lang="sl-SI" sz="1500" b="1" dirty="0" smtClean="0"/>
              <a:t>6,24</a:t>
            </a:r>
          </a:p>
          <a:p>
            <a:pPr algn="l"/>
            <a:endParaRPr lang="sl-SI" sz="1500" b="1" dirty="0" smtClean="0"/>
          </a:p>
          <a:p>
            <a:pPr algn="l"/>
            <a:r>
              <a:rPr lang="sl-SI" sz="1500" b="1" i="1" dirty="0" smtClean="0">
                <a:solidFill>
                  <a:schemeClr val="tx2"/>
                </a:solidFill>
              </a:rPr>
              <a:t>NEPED.DEL.</a:t>
            </a:r>
            <a:r>
              <a:rPr lang="sl-SI" sz="1500" b="1" dirty="0" smtClean="0">
                <a:solidFill>
                  <a:schemeClr val="tx2"/>
                </a:solidFill>
              </a:rPr>
              <a:t> </a:t>
            </a:r>
            <a:r>
              <a:rPr lang="sl-SI" sz="1500" i="1" dirty="0" smtClean="0">
                <a:solidFill>
                  <a:schemeClr val="tx2"/>
                </a:solidFill>
              </a:rPr>
              <a:t>+ 2,00 del.d.m. </a:t>
            </a:r>
            <a:r>
              <a:rPr lang="sl-SI" sz="1500" dirty="0" smtClean="0">
                <a:solidFill>
                  <a:schemeClr val="tx2"/>
                </a:solidFill>
              </a:rPr>
              <a:t>(+0,25 MŠ </a:t>
            </a:r>
            <a:r>
              <a:rPr lang="sl-SI" sz="1500" dirty="0" err="1" smtClean="0">
                <a:solidFill>
                  <a:schemeClr val="tx2"/>
                </a:solidFill>
              </a:rPr>
              <a:t>kuh</a:t>
            </a:r>
            <a:r>
              <a:rPr lang="sl-SI" sz="1500" dirty="0" smtClean="0">
                <a:solidFill>
                  <a:schemeClr val="tx2"/>
                </a:solidFill>
              </a:rPr>
              <a:t>.,  +0,26 Krka </a:t>
            </a:r>
            <a:r>
              <a:rPr lang="sl-SI" sz="1500" dirty="0" err="1" smtClean="0">
                <a:solidFill>
                  <a:schemeClr val="tx2"/>
                </a:solidFill>
              </a:rPr>
              <a:t>kuh</a:t>
            </a:r>
            <a:r>
              <a:rPr lang="sl-SI" sz="1500" dirty="0" smtClean="0">
                <a:solidFill>
                  <a:schemeClr val="tx2"/>
                </a:solidFill>
              </a:rPr>
              <a:t>.,</a:t>
            </a:r>
          </a:p>
          <a:p>
            <a:pPr algn="l"/>
            <a:r>
              <a:rPr lang="sl-SI" sz="1500" dirty="0" smtClean="0">
                <a:solidFill>
                  <a:schemeClr val="tx2"/>
                </a:solidFill>
              </a:rPr>
              <a:t>+ 0,56 VG </a:t>
            </a:r>
            <a:r>
              <a:rPr lang="sl-SI" sz="1500" dirty="0" err="1" smtClean="0">
                <a:solidFill>
                  <a:schemeClr val="tx2"/>
                </a:solidFill>
              </a:rPr>
              <a:t>kuh</a:t>
            </a:r>
            <a:r>
              <a:rPr lang="sl-SI" sz="1500" dirty="0" smtClean="0">
                <a:solidFill>
                  <a:schemeClr val="tx2"/>
                </a:solidFill>
              </a:rPr>
              <a:t>.,  0,93 Zagradec </a:t>
            </a:r>
            <a:r>
              <a:rPr lang="sl-SI" sz="1500" dirty="0" err="1" smtClean="0">
                <a:solidFill>
                  <a:schemeClr val="tx2"/>
                </a:solidFill>
              </a:rPr>
              <a:t>kuh</a:t>
            </a:r>
            <a:r>
              <a:rPr lang="sl-SI" sz="1500" dirty="0" smtClean="0">
                <a:solidFill>
                  <a:schemeClr val="tx2"/>
                </a:solidFill>
              </a:rPr>
              <a:t>.)</a:t>
            </a:r>
          </a:p>
          <a:p>
            <a:pPr algn="l"/>
            <a:endParaRPr lang="sl-SI" sz="1500" dirty="0"/>
          </a:p>
          <a:p>
            <a:pPr algn="l"/>
            <a:r>
              <a:rPr lang="sl-SI" sz="1500" b="1" dirty="0" smtClean="0"/>
              <a:t>Nejavna sredstva za </a:t>
            </a:r>
          </a:p>
          <a:p>
            <a:pPr algn="l"/>
            <a:r>
              <a:rPr lang="sl-SI" sz="1500" b="1" dirty="0" smtClean="0"/>
              <a:t>opravljanje javne službe</a:t>
            </a:r>
            <a:r>
              <a:rPr lang="sl-SI" sz="1500" dirty="0" smtClean="0"/>
              <a:t>	   </a:t>
            </a:r>
            <a:r>
              <a:rPr lang="sl-SI" sz="1500" b="1" dirty="0" smtClean="0"/>
              <a:t>2,23</a:t>
            </a:r>
            <a:r>
              <a:rPr lang="sl-SI" sz="1500" dirty="0" smtClean="0"/>
              <a:t>		</a:t>
            </a:r>
            <a:r>
              <a:rPr lang="sl-SI" sz="1500" smtClean="0"/>
              <a:t>   </a:t>
            </a:r>
            <a:r>
              <a:rPr lang="sl-SI" sz="1500" b="1" smtClean="0"/>
              <a:t>3,00</a:t>
            </a:r>
          </a:p>
          <a:p>
            <a:pPr algn="l"/>
            <a:endParaRPr lang="sl-SI" sz="1500" b="1" dirty="0" smtClean="0"/>
          </a:p>
          <a:p>
            <a:pPr algn="l"/>
            <a:r>
              <a:rPr lang="sl-SI" sz="1500" b="1" i="1" dirty="0" smtClean="0">
                <a:solidFill>
                  <a:schemeClr val="tx2"/>
                </a:solidFill>
              </a:rPr>
              <a:t>Vrtec </a:t>
            </a:r>
            <a:r>
              <a:rPr lang="sl-SI" sz="1500" b="1" i="1" dirty="0" smtClean="0">
                <a:solidFill>
                  <a:schemeClr val="tx2"/>
                </a:solidFill>
              </a:rPr>
              <a:t>Iv.G</a:t>
            </a:r>
            <a:r>
              <a:rPr lang="sl-SI" sz="1500" b="1" i="1" dirty="0" smtClean="0">
                <a:solidFill>
                  <a:schemeClr val="tx2"/>
                </a:solidFill>
              </a:rPr>
              <a:t>.</a:t>
            </a:r>
            <a:r>
              <a:rPr lang="sl-SI" sz="1500" b="1" dirty="0" smtClean="0">
                <a:solidFill>
                  <a:schemeClr val="tx2"/>
                </a:solidFill>
              </a:rPr>
              <a:t> </a:t>
            </a:r>
            <a:r>
              <a:rPr lang="sl-SI" sz="1500" i="1" dirty="0" smtClean="0">
                <a:solidFill>
                  <a:schemeClr val="tx2"/>
                </a:solidFill>
              </a:rPr>
              <a:t>+0,77 del.d.m.</a:t>
            </a:r>
            <a:r>
              <a:rPr lang="sl-SI" sz="1500" b="1" dirty="0" smtClean="0">
                <a:solidFill>
                  <a:schemeClr val="tx2"/>
                </a:solidFill>
              </a:rPr>
              <a:t> </a:t>
            </a:r>
            <a:r>
              <a:rPr lang="sl-SI" sz="1500" dirty="0" smtClean="0">
                <a:solidFill>
                  <a:schemeClr val="tx2"/>
                </a:solidFill>
              </a:rPr>
              <a:t>(0,50 star.var. -0,03 </a:t>
            </a:r>
            <a:r>
              <a:rPr lang="sl-SI" sz="1500" dirty="0" smtClean="0">
                <a:solidFill>
                  <a:schemeClr val="tx2"/>
                </a:solidFill>
              </a:rPr>
              <a:t>Krka kuhinja; </a:t>
            </a:r>
            <a:r>
              <a:rPr lang="sl-SI" sz="1500" dirty="0" smtClean="0">
                <a:solidFill>
                  <a:schemeClr val="tx2"/>
                </a:solidFill>
              </a:rPr>
              <a:t>    </a:t>
            </a:r>
          </a:p>
          <a:p>
            <a:pPr algn="l"/>
            <a:r>
              <a:rPr lang="sl-SI" sz="1500" dirty="0" smtClean="0">
                <a:solidFill>
                  <a:schemeClr val="tx2"/>
                </a:solidFill>
              </a:rPr>
              <a:t> </a:t>
            </a:r>
            <a:r>
              <a:rPr lang="sl-SI" sz="1500" dirty="0" smtClean="0">
                <a:solidFill>
                  <a:schemeClr val="tx2"/>
                </a:solidFill>
              </a:rPr>
              <a:t>+ 1,30 Zagradec </a:t>
            </a:r>
            <a:r>
              <a:rPr lang="sl-SI" sz="1500" dirty="0" smtClean="0">
                <a:solidFill>
                  <a:schemeClr val="tx2"/>
                </a:solidFill>
              </a:rPr>
              <a:t>kuhinja</a:t>
            </a:r>
            <a:endParaRPr lang="sl-SI" sz="1500" dirty="0" smtClean="0">
              <a:solidFill>
                <a:schemeClr val="tx2"/>
              </a:solidFill>
            </a:endParaRPr>
          </a:p>
          <a:p>
            <a:pPr algn="l"/>
            <a:endParaRPr lang="sl-SI" sz="1500" b="1" dirty="0"/>
          </a:p>
          <a:p>
            <a:pPr algn="l"/>
            <a:r>
              <a:rPr lang="sl-SI" sz="1500" b="1" i="1" u="dbl" dirty="0" smtClean="0">
                <a:uFill>
                  <a:solidFill>
                    <a:srgbClr val="0000CC"/>
                  </a:solidFill>
                </a:uFill>
              </a:rPr>
              <a:t>SKUPAJ			137,55		147,91</a:t>
            </a:r>
            <a:r>
              <a:rPr lang="sl-SI" sz="1500" b="1" u="dbl" dirty="0" smtClean="0">
                <a:uFill>
                  <a:solidFill>
                    <a:srgbClr val="0000CC"/>
                  </a:solidFill>
                </a:uFill>
              </a:rPr>
              <a:t>	</a:t>
            </a:r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2484256"/>
      </p:ext>
    </p:extLst>
  </p:cSld>
  <p:clrMapOvr>
    <a:masterClrMapping/>
  </p:clrMapOvr>
</p:sld>
</file>

<file path=ppt/theme/theme1.xml><?xml version="1.0" encoding="utf-8"?>
<a:theme xmlns:a="http://schemas.openxmlformats.org/drawingml/2006/main" name="Natural-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Natural-P</Template>
  <TotalTime>32</TotalTime>
  <Words>6</Words>
  <Application>Microsoft Office PowerPoint</Application>
  <PresentationFormat>Diaprojekcija na zaslonu (4:3)</PresentationFormat>
  <Paragraphs>44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</vt:i4>
      </vt:variant>
    </vt:vector>
  </HeadingPairs>
  <TitlesOfParts>
    <vt:vector size="3" baseType="lpstr">
      <vt:lpstr>Natural-P</vt:lpstr>
      <vt:lpstr> KADROVSKI NAČRT 2015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5</cp:revision>
  <dcterms:created xsi:type="dcterms:W3CDTF">2015-05-27T10:58:10Z</dcterms:created>
  <dcterms:modified xsi:type="dcterms:W3CDTF">2015-05-27T11:33:22Z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Natural</vt:lpwstr>
  </property>
  <property fmtid="{D5CDD505-2E9C-101B-9397-08002B2CF9AE}" pid="3" name="Style">
    <vt:lpwstr>P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